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7772400" cx="10058400"/>
  <p:notesSz cx="6858000" cy="9144000"/>
  <p:embeddedFontLst>
    <p:embeddedFont>
      <p:font typeface="Roboto Slab"/>
      <p:regular r:id="rId7"/>
      <p:bold r:id="rId8"/>
    </p:embeddedFont>
    <p:embeddedFont>
      <p:font typeface="Roboto"/>
      <p:regular r:id="rId9"/>
      <p:bold r:id="rId10"/>
      <p:italic r:id="rId11"/>
      <p:boldItalic r:id="rId12"/>
    </p:embeddedFont>
    <p:embeddedFont>
      <p:font typeface="Cormorant Upright"/>
      <p:regular r:id="rId13"/>
      <p:bold r:id="rId14"/>
    </p:embeddedFont>
    <p:embeddedFont>
      <p:font typeface="Carattere"/>
      <p:regular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448">
          <p15:clr>
            <a:srgbClr val="747775"/>
          </p15:clr>
        </p15:guide>
        <p15:guide id="2" pos="31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 orient="horz"/>
        <p:guide pos="316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italic.fntdata"/><Relationship Id="rId10" Type="http://schemas.openxmlformats.org/officeDocument/2006/relationships/font" Target="fonts/Roboto-bold.fntdata"/><Relationship Id="rId13" Type="http://schemas.openxmlformats.org/officeDocument/2006/relationships/font" Target="fonts/CormorantUpright-regular.fntdata"/><Relationship Id="rId12" Type="http://schemas.openxmlformats.org/officeDocument/2006/relationships/font" Target="fonts/Robo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Roboto-regular.fntdata"/><Relationship Id="rId15" Type="http://schemas.openxmlformats.org/officeDocument/2006/relationships/font" Target="fonts/Carattere-regular.fntdata"/><Relationship Id="rId14" Type="http://schemas.openxmlformats.org/officeDocument/2006/relationships/font" Target="fonts/CormorantUpright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RobotoSlab-regular.fntdata"/><Relationship Id="rId8" Type="http://schemas.openxmlformats.org/officeDocument/2006/relationships/font" Target="fonts/RobotoSlab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10546" y="685800"/>
            <a:ext cx="4437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c6f9fe735_0_0:notes"/>
          <p:cNvSpPr/>
          <p:nvPr>
            <p:ph idx="2" type="sldImg"/>
          </p:nvPr>
        </p:nvSpPr>
        <p:spPr>
          <a:xfrm>
            <a:off x="1210464" y="685800"/>
            <a:ext cx="4437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c6f9fe73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677280" y="1016382"/>
            <a:ext cx="1189788" cy="1699912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7191319" y="5051543"/>
            <a:ext cx="1189788" cy="1699912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795562" y="4257501"/>
            <a:ext cx="4674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title"/>
          </p:nvPr>
        </p:nvSpPr>
        <p:spPr>
          <a:xfrm>
            <a:off x="1848332" y="1796598"/>
            <a:ext cx="6361800" cy="22023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1pPr>
            <a:lvl2pPr lvl="1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2pPr>
            <a:lvl3pPr lvl="2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3pPr>
            <a:lvl4pPr lvl="3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4pPr>
            <a:lvl5pPr lvl="4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5pPr>
            <a:lvl6pPr lvl="5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6pPr>
            <a:lvl7pPr lvl="6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7pPr>
            <a:lvl8pPr lvl="7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8pPr>
            <a:lvl9pPr lvl="8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848332" y="4608058"/>
            <a:ext cx="6361800" cy="13737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oboto Slab"/>
              <a:buNone/>
              <a:defRPr sz="30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oboto Slab"/>
              <a:buNone/>
              <a:defRPr sz="30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oboto Slab"/>
              <a:buNone/>
              <a:defRPr sz="30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oboto Slab"/>
              <a:buNone/>
              <a:defRPr sz="30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oboto Slab"/>
              <a:buNone/>
              <a:defRPr sz="30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oboto Slab"/>
              <a:buNone/>
              <a:defRPr sz="30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oboto Slab"/>
              <a:buNone/>
              <a:defRPr sz="30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oboto Slab"/>
              <a:buNone/>
              <a:defRPr sz="30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oboto Slab"/>
              <a:buNone/>
              <a:defRPr sz="30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65" y="7671647"/>
            <a:ext cx="10058100" cy="100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13100" lIns="113100" spcFirstLastPara="1" rIns="113100" wrap="square" tIns="1131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426690" y="1741480"/>
            <a:ext cx="9204900" cy="23247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100"/>
              <a:buNone/>
              <a:defRPr sz="161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100"/>
              <a:buNone/>
              <a:defRPr sz="161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100"/>
              <a:buNone/>
              <a:defRPr sz="161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100"/>
              <a:buNone/>
              <a:defRPr sz="161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100"/>
              <a:buNone/>
              <a:defRPr sz="161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100"/>
              <a:buNone/>
              <a:defRPr sz="161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100"/>
              <a:buNone/>
              <a:defRPr sz="161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100"/>
              <a:buNone/>
              <a:defRPr sz="161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100"/>
              <a:buNone/>
              <a:defRPr sz="161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426690" y="4411613"/>
            <a:ext cx="9204900" cy="16194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 algn="ctr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795562" y="4257501"/>
            <a:ext cx="4674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528825" y="2667036"/>
            <a:ext cx="9044400" cy="13713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541819" y="1904429"/>
            <a:ext cx="4674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426690" y="692127"/>
            <a:ext cx="9204900" cy="10368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26690" y="2251290"/>
            <a:ext cx="9204900" cy="46527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541819" y="1904429"/>
            <a:ext cx="4674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426690" y="692127"/>
            <a:ext cx="9204900" cy="10368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26690" y="2251291"/>
            <a:ext cx="4399800" cy="46527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36550" lvl="0" marL="4572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5231820" y="2251291"/>
            <a:ext cx="4399800" cy="46527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36550" lvl="0" marL="4572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426690" y="692127"/>
            <a:ext cx="9204900" cy="10368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538140" y="2134107"/>
            <a:ext cx="36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426690" y="839573"/>
            <a:ext cx="3088800" cy="11418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426690" y="2408749"/>
            <a:ext cx="3088800" cy="40515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539275" y="795373"/>
            <a:ext cx="6180600" cy="6181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5029200" y="-113"/>
            <a:ext cx="5029200" cy="777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13100" lIns="113100" spcFirstLastPara="1" rIns="113100" wrap="square" tIns="1131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532643" y="6793205"/>
            <a:ext cx="594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92050" y="1827047"/>
            <a:ext cx="4449600" cy="22761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1pPr>
            <a:lvl2pPr lvl="1" algn="ctr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2pPr>
            <a:lvl3pPr lvl="2" algn="ctr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3pPr>
            <a:lvl4pPr lvl="3" algn="ctr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4pPr>
            <a:lvl5pPr lvl="4" algn="ctr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5pPr>
            <a:lvl6pPr lvl="5" algn="ctr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6pPr>
            <a:lvl7pPr lvl="6" algn="ctr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7pPr>
            <a:lvl8pPr lvl="7" algn="ctr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8pPr>
            <a:lvl9pPr lvl="8" algn="ctr"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92050" y="4184268"/>
            <a:ext cx="4449600" cy="20331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26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26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26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26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26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26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26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26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 sz="26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5433450" y="1094347"/>
            <a:ext cx="4220700" cy="55836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51450" y="6397629"/>
            <a:ext cx="6598800" cy="904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26690" y="692127"/>
            <a:ext cx="9204900" cy="1036800"/>
          </a:xfrm>
          <a:prstGeom prst="rect">
            <a:avLst/>
          </a:prstGeom>
          <a:noFill/>
          <a:ln>
            <a:noFill/>
          </a:ln>
        </p:spPr>
        <p:txBody>
          <a:bodyPr anchorCtr="0" anchor="b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Roboto Slab"/>
              <a:buNone/>
              <a:defRPr sz="37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Roboto Slab"/>
              <a:buNone/>
              <a:defRPr sz="37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Roboto Slab"/>
              <a:buNone/>
              <a:defRPr sz="37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Roboto Slab"/>
              <a:buNone/>
              <a:defRPr sz="37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Roboto Slab"/>
              <a:buNone/>
              <a:defRPr sz="37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Roboto Slab"/>
              <a:buNone/>
              <a:defRPr sz="37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Roboto Slab"/>
              <a:buNone/>
              <a:defRPr sz="37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Roboto Slab"/>
              <a:buNone/>
              <a:defRPr sz="37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Roboto Slab"/>
              <a:buNone/>
              <a:defRPr sz="37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26690" y="2251290"/>
            <a:ext cx="92049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"/>
              <a:buChar char="●"/>
              <a:defRPr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36550" lvl="1" marL="9144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Roboto"/>
              <a:buChar char="○"/>
              <a:defRPr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36550" lvl="2" marL="13716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Roboto"/>
              <a:buChar char="■"/>
              <a:defRPr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36550" lvl="3" marL="18288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Roboto"/>
              <a:buChar char="●"/>
              <a:defRPr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36550" lvl="4" marL="22860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Roboto"/>
              <a:buChar char="○"/>
              <a:defRPr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36550" lvl="5" marL="27432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Roboto"/>
              <a:buChar char="■"/>
              <a:defRPr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36550" lvl="6" marL="32004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Roboto"/>
              <a:buChar char="●"/>
              <a:defRPr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36550" lvl="7" marL="36576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Roboto"/>
              <a:buChar char="○"/>
              <a:defRPr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36550" lvl="8" marL="411480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chemeClr val="dk1"/>
              </a:buClr>
              <a:buSzPts val="1700"/>
              <a:buFont typeface="Roboto"/>
              <a:buChar char="■"/>
              <a:defRPr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 algn="r">
              <a:buNone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idx="4294967295" type="title"/>
          </p:nvPr>
        </p:nvSpPr>
        <p:spPr>
          <a:xfrm>
            <a:off x="1447975" y="791850"/>
            <a:ext cx="7511700" cy="12549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rgbClr val="7F6000"/>
                </a:solidFill>
                <a:latin typeface="Carattere"/>
                <a:ea typeface="Carattere"/>
                <a:cs typeface="Carattere"/>
                <a:sym typeface="Carattere"/>
              </a:rPr>
              <a:t>Certificate of  Appreciation</a:t>
            </a:r>
            <a:endParaRPr b="1" sz="6000">
              <a:solidFill>
                <a:srgbClr val="7F6000"/>
              </a:solidFill>
              <a:latin typeface="Carattere"/>
              <a:ea typeface="Carattere"/>
              <a:cs typeface="Carattere"/>
              <a:sym typeface="Carattere"/>
            </a:endParaRPr>
          </a:p>
        </p:txBody>
      </p:sp>
      <p:sp>
        <p:nvSpPr>
          <p:cNvPr id="64" name="Google Shape;64;p13"/>
          <p:cNvSpPr txBox="1"/>
          <p:nvPr>
            <p:ph idx="4294967295" type="body"/>
          </p:nvPr>
        </p:nvSpPr>
        <p:spPr>
          <a:xfrm>
            <a:off x="1344925" y="3678800"/>
            <a:ext cx="7717800" cy="14706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Cormorant Upright"/>
                <a:ea typeface="Cormorant Upright"/>
                <a:cs typeface="Cormorant Upright"/>
                <a:sym typeface="Cormorant Upright"/>
              </a:rPr>
              <a:t>in recognition of your outstanding contribution and dedication to {Purpose} held on {Date} at {Location}. </a:t>
            </a:r>
            <a:endParaRPr sz="1800">
              <a:solidFill>
                <a:srgbClr val="000000"/>
              </a:solidFill>
              <a:latin typeface="Cormorant Upright"/>
              <a:ea typeface="Cormorant Upright"/>
              <a:cs typeface="Cormorant Upright"/>
              <a:sym typeface="Cormorant Upr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ormorant Upright"/>
              <a:ea typeface="Cormorant Upright"/>
              <a:cs typeface="Cormorant Upright"/>
              <a:sym typeface="Cormorant Upr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  <a:latin typeface="Cormorant Upright"/>
                <a:ea typeface="Cormorant Upright"/>
                <a:cs typeface="Cormorant Upright"/>
                <a:sym typeface="Cormorant Upright"/>
              </a:rPr>
              <a:t>Your efforts and commitment have been instrumental in making this initiative a success. We sincerely appreciate your support and valuable involvement.</a:t>
            </a:r>
            <a:endParaRPr sz="1800">
              <a:solidFill>
                <a:srgbClr val="000000"/>
              </a:solidFill>
              <a:latin typeface="Cormorant Upright"/>
              <a:ea typeface="Cormorant Upright"/>
              <a:cs typeface="Cormorant Upright"/>
              <a:sym typeface="Cormorant Upright"/>
            </a:endParaRPr>
          </a:p>
        </p:txBody>
      </p:sp>
      <p:sp>
        <p:nvSpPr>
          <p:cNvPr id="65" name="Google Shape;65;p13"/>
          <p:cNvSpPr txBox="1"/>
          <p:nvPr>
            <p:ph idx="4294967295" type="body"/>
          </p:nvPr>
        </p:nvSpPr>
        <p:spPr>
          <a:xfrm>
            <a:off x="3155550" y="5599875"/>
            <a:ext cx="3897900" cy="4641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0000"/>
                </a:solidFill>
                <a:latin typeface="Cormorant Upright"/>
                <a:ea typeface="Cormorant Upright"/>
                <a:cs typeface="Cormorant Upright"/>
                <a:sym typeface="Cormorant Upright"/>
              </a:rPr>
              <a:t>Presented with gratitude on this day, </a:t>
            </a:r>
            <a:endParaRPr sz="1900">
              <a:solidFill>
                <a:srgbClr val="000000"/>
              </a:solidFill>
              <a:latin typeface="Cormorant Upright"/>
              <a:ea typeface="Cormorant Upright"/>
              <a:cs typeface="Cormorant Upright"/>
              <a:sym typeface="Cormorant Upr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0000"/>
                </a:solidFill>
                <a:latin typeface="Cormorant Upright"/>
                <a:ea typeface="Cormorant Upright"/>
                <a:cs typeface="Cormorant Upright"/>
                <a:sym typeface="Cormorant Upright"/>
              </a:rPr>
              <a:t>{Date_Issue}</a:t>
            </a:r>
            <a:endParaRPr sz="1800">
              <a:solidFill>
                <a:srgbClr val="000000"/>
              </a:solidFill>
              <a:latin typeface="Cormorant Upright"/>
              <a:ea typeface="Cormorant Upright"/>
              <a:cs typeface="Cormorant Upright"/>
              <a:sym typeface="Cormorant Upright"/>
            </a:endParaRPr>
          </a:p>
        </p:txBody>
      </p:sp>
      <p:sp>
        <p:nvSpPr>
          <p:cNvPr id="66" name="Google Shape;66;p13"/>
          <p:cNvSpPr txBox="1"/>
          <p:nvPr>
            <p:ph idx="4294967295" type="body"/>
          </p:nvPr>
        </p:nvSpPr>
        <p:spPr>
          <a:xfrm>
            <a:off x="738975" y="6182725"/>
            <a:ext cx="2725800" cy="3879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0000"/>
                </a:solidFill>
                <a:latin typeface="Cormorant Upright"/>
                <a:ea typeface="Cormorant Upright"/>
                <a:cs typeface="Cormorant Upright"/>
                <a:sym typeface="Cormorant Upright"/>
              </a:rPr>
              <a:t>{Signature}</a:t>
            </a:r>
            <a:endParaRPr>
              <a:solidFill>
                <a:srgbClr val="434343"/>
              </a:solidFill>
              <a:latin typeface="Cormorant Upright"/>
              <a:ea typeface="Cormorant Upright"/>
              <a:cs typeface="Cormorant Upright"/>
              <a:sym typeface="Cormorant Upright"/>
            </a:endParaRPr>
          </a:p>
        </p:txBody>
      </p:sp>
      <p:cxnSp>
        <p:nvCxnSpPr>
          <p:cNvPr id="67" name="Google Shape;67;p13"/>
          <p:cNvCxnSpPr/>
          <p:nvPr/>
        </p:nvCxnSpPr>
        <p:spPr>
          <a:xfrm>
            <a:off x="868225" y="6622225"/>
            <a:ext cx="2230200" cy="2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8" name="Google Shape;68;p13"/>
          <p:cNvSpPr txBox="1"/>
          <p:nvPr>
            <p:ph idx="4294967295" type="body"/>
          </p:nvPr>
        </p:nvSpPr>
        <p:spPr>
          <a:xfrm>
            <a:off x="2927725" y="1870325"/>
            <a:ext cx="3897900" cy="4641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ormorant Upright"/>
                <a:ea typeface="Cormorant Upright"/>
                <a:cs typeface="Cormorant Upright"/>
                <a:sym typeface="Cormorant Upright"/>
              </a:rPr>
              <a:t>This is awarded to</a:t>
            </a:r>
            <a:endParaRPr sz="2500">
              <a:solidFill>
                <a:srgbClr val="000000"/>
              </a:solidFill>
              <a:latin typeface="Cormorant Upright"/>
              <a:ea typeface="Cormorant Upright"/>
              <a:cs typeface="Cormorant Upright"/>
              <a:sym typeface="Cormorant Upright"/>
            </a:endParaRPr>
          </a:p>
        </p:txBody>
      </p:sp>
      <p:cxnSp>
        <p:nvCxnSpPr>
          <p:cNvPr id="69" name="Google Shape;69;p13"/>
          <p:cNvCxnSpPr/>
          <p:nvPr/>
        </p:nvCxnSpPr>
        <p:spPr>
          <a:xfrm flipH="1" rot="10800000">
            <a:off x="1912650" y="3447525"/>
            <a:ext cx="6383700" cy="12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0" name="Google Shape;70;p13"/>
          <p:cNvSpPr txBox="1"/>
          <p:nvPr/>
        </p:nvSpPr>
        <p:spPr>
          <a:xfrm>
            <a:off x="1989750" y="2460850"/>
            <a:ext cx="6078900" cy="6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>
                <a:latin typeface="Carattere"/>
                <a:ea typeface="Carattere"/>
                <a:cs typeface="Carattere"/>
                <a:sym typeface="Carattere"/>
              </a:rPr>
              <a:t>{Name_</a:t>
            </a:r>
            <a:r>
              <a:rPr lang="en" sz="5200">
                <a:latin typeface="Carattere"/>
                <a:ea typeface="Carattere"/>
                <a:cs typeface="Carattere"/>
                <a:sym typeface="Carattere"/>
              </a:rPr>
              <a:t>Recipient</a:t>
            </a:r>
            <a:r>
              <a:rPr lang="en" sz="5200">
                <a:latin typeface="Carattere"/>
                <a:ea typeface="Carattere"/>
                <a:cs typeface="Carattere"/>
                <a:sym typeface="Carattere"/>
              </a:rPr>
              <a:t>}</a:t>
            </a:r>
            <a:endParaRPr sz="5200">
              <a:latin typeface="Carattere"/>
              <a:ea typeface="Carattere"/>
              <a:cs typeface="Carattere"/>
              <a:sym typeface="Caratter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